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56" r:id="rId4"/>
    <p:sldId id="274" r:id="rId5"/>
    <p:sldId id="279" r:id="rId6"/>
    <p:sldId id="280" r:id="rId7"/>
    <p:sldId id="273" r:id="rId8"/>
    <p:sldId id="277" r:id="rId9"/>
    <p:sldId id="275" r:id="rId10"/>
    <p:sldId id="276" r:id="rId11"/>
    <p:sldId id="260" r:id="rId12"/>
    <p:sldId id="262" r:id="rId13"/>
    <p:sldId id="263" r:id="rId14"/>
    <p:sldId id="264" r:id="rId15"/>
    <p:sldId id="278" r:id="rId16"/>
    <p:sldId id="272" r:id="rId17"/>
    <p:sldId id="268" r:id="rId18"/>
  </p:sldIdLst>
  <p:sldSz cx="10080625" cy="7559675"/>
  <p:notesSz cx="6834188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614" y="-96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65840" cy="498624"/>
          </a:xfrm>
          <a:prstGeom prst="rect">
            <a:avLst/>
          </a:prstGeom>
          <a:noFill/>
          <a:ln>
            <a:noFill/>
          </a:ln>
        </p:spPr>
        <p:txBody>
          <a:bodyPr vert="horz" lIns="82899" tIns="41450" rIns="82899" bIns="4145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hangingPunct="0">
              <a:buNone/>
              <a:defRPr sz="1400"/>
            </a:pPr>
            <a:endParaRPr lang="ru-RU" sz="1300" dirty="0"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3868317" y="0"/>
            <a:ext cx="2965840" cy="498624"/>
          </a:xfrm>
          <a:prstGeom prst="rect">
            <a:avLst/>
          </a:prstGeom>
          <a:noFill/>
          <a:ln>
            <a:noFill/>
          </a:ln>
        </p:spPr>
        <p:txBody>
          <a:bodyPr vert="horz" lIns="82899" tIns="41450" rIns="82899" bIns="4145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hangingPunct="0">
              <a:buNone/>
              <a:defRPr sz="1400"/>
            </a:pPr>
            <a:endParaRPr lang="ru-RU" sz="1300" dirty="0"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9480240"/>
            <a:ext cx="2965840" cy="498624"/>
          </a:xfrm>
          <a:prstGeom prst="rect">
            <a:avLst/>
          </a:prstGeom>
          <a:noFill/>
          <a:ln>
            <a:noFill/>
          </a:ln>
        </p:spPr>
        <p:txBody>
          <a:bodyPr vert="horz" lIns="82899" tIns="41450" rIns="82899" bIns="4145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hangingPunct="0">
              <a:buNone/>
              <a:defRPr sz="1400"/>
            </a:pPr>
            <a:endParaRPr lang="ru-RU" sz="1300" dirty="0"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3868317" y="9480240"/>
            <a:ext cx="2965840" cy="498624"/>
          </a:xfrm>
          <a:prstGeom prst="rect">
            <a:avLst/>
          </a:prstGeom>
          <a:noFill/>
          <a:ln>
            <a:noFill/>
          </a:ln>
        </p:spPr>
        <p:txBody>
          <a:bodyPr vert="horz" lIns="82899" tIns="41450" rIns="82899" bIns="4145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algn="r" hangingPunct="0">
              <a:buNone/>
              <a:defRPr sz="1400"/>
            </a:pPr>
            <a:fld id="{FD8E8F6C-2F1B-42AB-B7BE-09D48E4C3E60}" type="slidenum">
              <a:rPr/>
              <a:pPr algn="r" hangingPunct="0">
                <a:buNone/>
                <a:defRPr sz="1400"/>
              </a:pPr>
              <a:t>‹#›</a:t>
            </a:fld>
            <a:endParaRPr lang="ru-RU" sz="1300" dirty="0">
              <a:latin typeface="Arial" pitchFamily="18"/>
              <a:ea typeface="SimSun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71510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58825"/>
            <a:ext cx="4987925" cy="37417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683448" y="4739952"/>
            <a:ext cx="5467260" cy="449030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65840" cy="4986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ru-RU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3868317" y="0"/>
            <a:ext cx="2965840" cy="4986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ru-RU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9480240"/>
            <a:ext cx="2965840" cy="4986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ru-RU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3868317" y="9480240"/>
            <a:ext cx="2965840" cy="4986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ru-RU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178585C7-3D22-4C76-A0D7-FE2FB9EA120A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65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ru-RU" sz="2000" b="0" i="0" u="none" strike="noStrike" kern="1200">
        <a:ln>
          <a:noFill/>
        </a:ln>
        <a:latin typeface="Arial" pitchFamily="18"/>
        <a:ea typeface="SimSun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22338" y="758825"/>
            <a:ext cx="4987925" cy="37417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683448" y="4739952"/>
            <a:ext cx="5467260" cy="4406304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22338" y="758825"/>
            <a:ext cx="4987925" cy="37417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683448" y="4739952"/>
            <a:ext cx="5467260" cy="4406304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22338" y="758825"/>
            <a:ext cx="4987925" cy="37417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683448" y="4739952"/>
            <a:ext cx="5467260" cy="307777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22338" y="758825"/>
            <a:ext cx="4987925" cy="37417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683448" y="4739952"/>
            <a:ext cx="5467260" cy="4406304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22338" y="758825"/>
            <a:ext cx="4987925" cy="37417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683448" y="4739952"/>
            <a:ext cx="5467260" cy="4406304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22338" y="758825"/>
            <a:ext cx="4987925" cy="37417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683448" y="4739952"/>
            <a:ext cx="5467260" cy="4406304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22338" y="758825"/>
            <a:ext cx="4987925" cy="37417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683448" y="4739952"/>
            <a:ext cx="5467260" cy="4406304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22338" y="758825"/>
            <a:ext cx="4987925" cy="37417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683448" y="4739952"/>
            <a:ext cx="5467260" cy="4406304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18968C-1966-4813-82C8-BE087480691C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6026F5-17D0-4B4D-B1CA-1430FA2C38FD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2E705D-9B01-4E1B-8F21-F1EDD1C8A72B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12DCCBC-5CB2-4DEF-9604-0BEA230CD744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F1C955-C1CB-4777-984D-BDD1C08F3350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2EADF63-8B06-4318-9DB6-2EBCDC4BBBE5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B93F23-C313-4623-8EBB-291C279113C0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D1BB18-E7AA-4880-B6B7-FF57CB841D76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4B95BAD-9905-44D0-91EE-2E9DB7C5CB2D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CAEAF3C-30F7-4C5F-BB21-3A0A5765BAE3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79CD226-10FE-43A2-AA9E-4E81F47BE8E1}" type="slidenum">
              <a:rPr/>
              <a:pPr lvl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ru-RU" sz="2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ru-RU" sz="24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AD476F02-B084-45AA-9514-96AC0A6F48D5}" type="slidenum">
              <a:rPr/>
              <a:pPr lvl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hangingPunct="0">
        <a:tabLst/>
        <a:defRPr lang="ru-RU" sz="4400" b="0" i="0" u="none" strike="noStrike" kern="1200">
          <a:ln>
            <a:noFill/>
          </a:ln>
          <a:latin typeface="Arial" pitchFamily="18"/>
          <a:ea typeface="SimSun" pitchFamily="2"/>
          <a:cs typeface="Tahoma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ru-RU" sz="3200" b="0" i="0" u="none" strike="noStrike" kern="1200">
          <a:ln>
            <a:noFill/>
          </a:ln>
          <a:latin typeface="Arial" pitchFamily="18"/>
          <a:ea typeface="SimSun" pitchFamily="2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&#1057;&#1090;&#1088;&#1072;&#1090;&#1077;&#1075;&#1080;&#1080;%20&#1095;&#1090;&#1077;&#1085;&#1080;&#1103;.xl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58;&#1077;&#1093;&#1085;&#1086;&#1083;&#1086;&#1075;&#1080;&#1080;%20&#1095;&#1090;&#1077;&#1085;&#1080;&#1103;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 txBox="1">
            <a:spLocks noGrp="1"/>
          </p:cNvSpPr>
          <p:nvPr>
            <p:ph type="subTitle" idx="4294967295"/>
          </p:nvPr>
        </p:nvSpPr>
        <p:spPr>
          <a:xfrm>
            <a:off x="503999" y="301320"/>
            <a:ext cx="9071640" cy="6456960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ru-RU"/>
              <a:t>Я прикасаюсь к будущему — я учу</a:t>
            </a:r>
          </a:p>
          <a:p>
            <a:pPr marL="0" lvl="0" indent="0" algn="ctr">
              <a:buNone/>
            </a:pPr>
            <a:endParaRPr lang="ru-RU"/>
          </a:p>
          <a:p>
            <a:pPr marL="0" lvl="0" indent="0" algn="ctr">
              <a:buNone/>
            </a:pPr>
            <a:r>
              <a:rPr lang="ru-RU" sz="1800"/>
              <a:t>                                         (один из девизов Международной Ассоциации Чтения)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sz="3200" dirty="0" smtClean="0"/>
              <a:t>Подготовка текста к продуктивному чтению</a:t>
            </a:r>
            <a:endParaRPr lang="ru-RU" sz="3200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5200" indent="-457200">
              <a:buAutoNum type="arabicPeriod"/>
            </a:pPr>
            <a:r>
              <a:rPr lang="ru-RU" sz="2000" b="1" dirty="0" smtClean="0"/>
              <a:t>Прочитайте текст, </a:t>
            </a:r>
            <a:r>
              <a:rPr lang="ru-RU" sz="2000" dirty="0" smtClean="0"/>
              <a:t>выделите в нем фактуальную, подтекстовую (если есть) и концептуальную информацию.</a:t>
            </a:r>
          </a:p>
          <a:p>
            <a:pPr marL="565200" indent="-457200">
              <a:buAutoNum type="arabicPeriod"/>
            </a:pPr>
            <a:r>
              <a:rPr lang="ru-RU" sz="2000" b="1" dirty="0" smtClean="0"/>
              <a:t>Определите роль данного текста на занятии </a:t>
            </a:r>
            <a:r>
              <a:rPr lang="ru-RU" sz="2000" dirty="0" smtClean="0"/>
              <a:t>(художественный текст – художественная воспитательная задача, познавательный текст – поиск решения проблемы, выполнение продуктивного задания).</a:t>
            </a:r>
          </a:p>
          <a:p>
            <a:pPr marL="565200" indent="-457200">
              <a:buAutoNum type="arabicPeriod"/>
            </a:pPr>
            <a:r>
              <a:rPr lang="ru-RU" sz="2000" b="1" dirty="0" smtClean="0"/>
              <a:t>Сформулируйте задания для работы с текстом ДО чтения </a:t>
            </a:r>
            <a:r>
              <a:rPr lang="ru-RU" sz="2000" dirty="0" smtClean="0"/>
              <a:t>(заглавие, </a:t>
            </a:r>
            <a:r>
              <a:rPr lang="ru-RU" sz="2000" dirty="0" err="1" smtClean="0"/>
              <a:t>позаголовок</a:t>
            </a:r>
            <a:r>
              <a:rPr lang="ru-RU" sz="2000" dirty="0" smtClean="0"/>
              <a:t>, выделенные слова и т.п.)</a:t>
            </a:r>
          </a:p>
          <a:p>
            <a:pPr marL="565200" indent="-457200">
              <a:buAutoNum type="arabicPeriod"/>
            </a:pPr>
            <a:r>
              <a:rPr lang="ru-RU" sz="2000" b="1" dirty="0" smtClean="0"/>
              <a:t>Выделите в тексте места остановок ВО ВРЕМЯ чтения </a:t>
            </a:r>
            <a:r>
              <a:rPr lang="ru-RU" sz="2000" dirty="0" smtClean="0"/>
              <a:t>(диалог с автором, комментарии и т.п.).</a:t>
            </a:r>
          </a:p>
          <a:p>
            <a:pPr marL="565200" indent="-457200">
              <a:buAutoNum type="arabicPeriod"/>
            </a:pPr>
            <a:r>
              <a:rPr lang="ru-RU" sz="2000" b="1" dirty="0" smtClean="0"/>
              <a:t>Сформулируйте главный смысловой вопрос ПОСЛЕ чтения</a:t>
            </a:r>
            <a:r>
              <a:rPr lang="ru-RU" sz="2000" dirty="0" smtClean="0"/>
              <a:t> (или проверка выполнения продуктивного задания к тексту с использованием стратегий чтения). </a:t>
            </a:r>
            <a:endParaRPr lang="ru-RU" sz="2000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5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dirty="0"/>
              <a:t>Определение понятия «стратегия»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9460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ru-RU" sz="2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ru-RU" sz="24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9pPr>
          </a:lstStyle>
          <a:p>
            <a:pPr lvl="0"/>
            <a:r>
              <a:rPr lang="ru-RU" sz="2400" dirty="0"/>
              <a:t>Систематизированный план и программа действий и операций, осознанно применяемые для управления обучением.</a:t>
            </a:r>
          </a:p>
          <a:p>
            <a:pPr lvl="0"/>
            <a:r>
              <a:rPr lang="ru-RU" sz="2400" dirty="0"/>
              <a:t>Путь, </a:t>
            </a:r>
            <a:r>
              <a:rPr lang="ru-RU" sz="2400" dirty="0" smtClean="0"/>
              <a:t>программа (план)  </a:t>
            </a:r>
            <a:r>
              <a:rPr lang="ru-RU" sz="2400" dirty="0"/>
              <a:t>действий читателя (чтеца) — это стратегия чтения.</a:t>
            </a:r>
          </a:p>
          <a:p>
            <a:pPr lvl="0"/>
            <a:r>
              <a:rPr lang="ru-RU" sz="2400" i="1" u="sng" dirty="0"/>
              <a:t>Составные части стратегии чтения:</a:t>
            </a:r>
          </a:p>
          <a:p>
            <a:pPr lvl="0">
              <a:buNone/>
            </a:pPr>
            <a:r>
              <a:rPr lang="ru-RU" b="1" dirty="0" smtClean="0"/>
              <a:t>- </a:t>
            </a:r>
            <a:r>
              <a:rPr lang="ru-RU" sz="2000" dirty="0" smtClean="0"/>
              <a:t>умение </a:t>
            </a:r>
            <a:r>
              <a:rPr lang="ru-RU" sz="2000" dirty="0"/>
              <a:t>вычленять факты, мнения, суждения;</a:t>
            </a:r>
          </a:p>
          <a:p>
            <a:pPr lvl="0">
              <a:buNone/>
            </a:pPr>
            <a:r>
              <a:rPr lang="ru-RU" sz="2000" dirty="0"/>
              <a:t>- умения определять смыслы текста (основную тему, основную мысль, подтему, микротему);</a:t>
            </a:r>
          </a:p>
          <a:p>
            <a:pPr lvl="0">
              <a:buNone/>
            </a:pPr>
            <a:r>
              <a:rPr lang="ru-RU" sz="2000" dirty="0"/>
              <a:t>- умения выстраивать процесс понимания (рефлексивные умения).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5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/>
              <a:t>Классификация стратегий: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03999" y="1753920"/>
            <a:ext cx="9071640" cy="4001095"/>
          </a:xfrm>
        </p:spPr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ru-RU" sz="2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ru-RU" sz="24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defRPr>
            </a:lvl9pPr>
          </a:lstStyle>
          <a:p>
            <a:pPr lvl="0"/>
            <a:r>
              <a:rPr lang="ru-RU" sz="2200" dirty="0"/>
              <a:t>По основанию их отнесения к познавательным процессам: </a:t>
            </a:r>
            <a:r>
              <a:rPr lang="ru-RU" sz="1600" dirty="0" err="1">
                <a:solidFill>
                  <a:srgbClr val="FF0000"/>
                </a:solidFill>
              </a:rPr>
              <a:t>метакогнитивные</a:t>
            </a:r>
            <a:r>
              <a:rPr lang="ru-RU" sz="1600" dirty="0">
                <a:solidFill>
                  <a:srgbClr val="FF0000"/>
                </a:solidFill>
              </a:rPr>
              <a:t>, </a:t>
            </a:r>
            <a:r>
              <a:rPr lang="ru-RU" sz="1600" dirty="0"/>
              <a:t>когнитивные, социальные, эмоционально-аффективные.</a:t>
            </a:r>
          </a:p>
          <a:p>
            <a:pPr lvl="0"/>
            <a:r>
              <a:rPr lang="ru-RU" sz="2200" dirty="0"/>
              <a:t>По видам речевой деятельности:</a:t>
            </a:r>
            <a:r>
              <a:rPr lang="ru-RU" sz="1600" dirty="0"/>
              <a:t> </a:t>
            </a:r>
            <a:r>
              <a:rPr lang="ru-RU" sz="1600" dirty="0">
                <a:solidFill>
                  <a:srgbClr val="FF0000"/>
                </a:solidFill>
              </a:rPr>
              <a:t>стратегии чтения,</a:t>
            </a:r>
            <a:r>
              <a:rPr lang="ru-RU" sz="1600" dirty="0"/>
              <a:t> стратегии </a:t>
            </a:r>
            <a:r>
              <a:rPr lang="ru-RU" sz="1600" dirty="0" err="1"/>
              <a:t>аудирования</a:t>
            </a:r>
            <a:r>
              <a:rPr lang="ru-RU" sz="1600" dirty="0"/>
              <a:t>, </a:t>
            </a:r>
            <a:r>
              <a:rPr lang="ru-RU" sz="1600" dirty="0" err="1"/>
              <a:t>стратегии</a:t>
            </a:r>
            <a:r>
              <a:rPr lang="ru-RU" sz="1600" dirty="0"/>
              <a:t> говорения, стратегии письма.</a:t>
            </a:r>
          </a:p>
          <a:p>
            <a:pPr lvl="0"/>
            <a:r>
              <a:rPr lang="ru-RU" sz="2200" dirty="0" smtClean="0"/>
              <a:t>По </a:t>
            </a:r>
            <a:r>
              <a:rPr lang="ru-RU" sz="2200" dirty="0"/>
              <a:t>отношению к процессу обучения:</a:t>
            </a:r>
            <a:r>
              <a:rPr lang="ru-RU" sz="1600" dirty="0"/>
              <a:t> создающие готовность к учению, </a:t>
            </a:r>
            <a:r>
              <a:rPr lang="ru-RU" sz="1600" dirty="0">
                <a:solidFill>
                  <a:srgbClr val="FF0000"/>
                </a:solidFill>
              </a:rPr>
              <a:t>стратегии организации усвоения</a:t>
            </a:r>
            <a:r>
              <a:rPr lang="ru-RU" sz="1600" dirty="0"/>
              <a:t>, стратегии оценивания и контроля.</a:t>
            </a:r>
          </a:p>
          <a:p>
            <a:pPr lvl="0"/>
            <a:r>
              <a:rPr lang="ru-RU" sz="2200" dirty="0"/>
              <a:t>По основам используемых средств: </a:t>
            </a:r>
            <a:r>
              <a:rPr lang="ru-RU" sz="1600" dirty="0">
                <a:solidFill>
                  <a:srgbClr val="FF0000"/>
                </a:solidFill>
              </a:rPr>
              <a:t>вербальные, </a:t>
            </a:r>
            <a:r>
              <a:rPr lang="ru-RU" sz="1600" dirty="0"/>
              <a:t>невербальные</a:t>
            </a:r>
            <a:r>
              <a:rPr lang="ru-RU" sz="1600" dirty="0" smtClean="0"/>
              <a:t>.</a:t>
            </a:r>
          </a:p>
          <a:p>
            <a:r>
              <a:rPr lang="ru-RU" sz="2200" dirty="0" smtClean="0"/>
              <a:t>По временной отнесенности к тексту</a:t>
            </a:r>
            <a:r>
              <a:rPr lang="ru-RU" sz="1600" dirty="0" smtClean="0"/>
              <a:t>: </a:t>
            </a:r>
          </a:p>
          <a:p>
            <a:pPr>
              <a:buNone/>
            </a:pPr>
            <a:r>
              <a:rPr sz="1600" smtClean="0">
                <a:solidFill>
                  <a:srgbClr val="FF0000"/>
                </a:solidFill>
              </a:rPr>
              <a:t>      </a:t>
            </a:r>
            <a:r>
              <a:rPr lang="ru-RU" sz="1600" dirty="0" err="1" smtClean="0">
                <a:solidFill>
                  <a:srgbClr val="FF0000"/>
                </a:solidFill>
              </a:rPr>
              <a:t>предтекстовые</a:t>
            </a:r>
            <a:r>
              <a:rPr lang="ru-RU" sz="1600" dirty="0" smtClean="0">
                <a:solidFill>
                  <a:srgbClr val="FF0000"/>
                </a:solidFill>
              </a:rPr>
              <a:t>, текстовые, </a:t>
            </a:r>
            <a:r>
              <a:rPr lang="ru-RU" sz="1600" dirty="0" err="1" smtClean="0">
                <a:solidFill>
                  <a:srgbClr val="FF0000"/>
                </a:solidFill>
              </a:rPr>
              <a:t>послетекстовые</a:t>
            </a:r>
            <a:r>
              <a:rPr lang="ru-RU" sz="1600" dirty="0" smtClean="0">
                <a:solidFill>
                  <a:srgbClr val="FF0000"/>
                </a:solidFill>
              </a:rPr>
              <a:t>.</a:t>
            </a:r>
          </a:p>
          <a:p>
            <a:pPr lvl="0"/>
            <a:endParaRPr lang="ru-RU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126252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/>
              <a:t>Модель стратегии чтения</a:t>
            </a:r>
            <a:br>
              <a:rPr lang="ru-RU"/>
            </a:br>
            <a:r>
              <a:rPr lang="ru-RU" sz="2000"/>
              <a:t> (по временному  отношению к тексту)</a:t>
            </a:r>
          </a:p>
        </p:txBody>
      </p:sp>
      <p:sp>
        <p:nvSpPr>
          <p:cNvPr id="3" name="Полилиния 2"/>
          <p:cNvSpPr/>
          <p:nvPr/>
        </p:nvSpPr>
        <p:spPr>
          <a:xfrm>
            <a:off x="468280" y="2880000"/>
            <a:ext cx="2771720" cy="90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800" b="0" i="0" u="none" strike="noStrike" kern="1200" dirty="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Предтекстовые</a:t>
            </a:r>
          </a:p>
        </p:txBody>
      </p:sp>
      <p:sp>
        <p:nvSpPr>
          <p:cNvPr id="4" name="Полилиния 3"/>
          <p:cNvSpPr/>
          <p:nvPr/>
        </p:nvSpPr>
        <p:spPr>
          <a:xfrm>
            <a:off x="3780000" y="2880000"/>
            <a:ext cx="2520000" cy="90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Текстовые</a:t>
            </a:r>
          </a:p>
        </p:txBody>
      </p:sp>
      <p:sp>
        <p:nvSpPr>
          <p:cNvPr id="5" name="Полилиния 4"/>
          <p:cNvSpPr/>
          <p:nvPr/>
        </p:nvSpPr>
        <p:spPr>
          <a:xfrm>
            <a:off x="6840000" y="2880000"/>
            <a:ext cx="2986658" cy="90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Послетекстовые</a:t>
            </a:r>
          </a:p>
        </p:txBody>
      </p:sp>
      <p:sp>
        <p:nvSpPr>
          <p:cNvPr id="6" name="Прямая соединительная линия 5"/>
          <p:cNvSpPr/>
          <p:nvPr/>
        </p:nvSpPr>
        <p:spPr>
          <a:xfrm>
            <a:off x="3420000" y="3420000"/>
            <a:ext cx="3600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7" name="Прямая соединительная линия 6"/>
          <p:cNvSpPr/>
          <p:nvPr/>
        </p:nvSpPr>
        <p:spPr>
          <a:xfrm>
            <a:off x="6480000" y="3420000"/>
            <a:ext cx="3600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0000" y="4140000"/>
            <a:ext cx="3420000" cy="2340000"/>
          </a:xfrm>
          <a:prstGeom prst="rect">
            <a:avLst/>
          </a:pr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4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-</a:t>
            </a:r>
            <a:r>
              <a:rPr lang="ru-RU" sz="1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 1 шаг — постановка цели чтения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- 2 шаг — определение характера текста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- 3 шаг — просмотр заголовка и подзаголовка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- 4 шаг — предположение о замысле автора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- 5 шаг — принимает решение о виде чтения,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 приступает к деятельности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780000" y="4140000"/>
            <a:ext cx="2880000" cy="2340000"/>
          </a:xfrm>
          <a:prstGeom prst="rect">
            <a:avLst/>
          </a:pr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- 6 шаг — выдвигает гипотезы,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которые опровергает или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подтверждает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в процессе деятельности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840000" y="4140000"/>
            <a:ext cx="2880000" cy="2340000"/>
          </a:xfrm>
          <a:prstGeom prst="rect">
            <a:avLst/>
          </a:pr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- 7 шаг — обдумывает текст и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 выполняет задания: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репродуктивные, продуктивные,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 коммуникативные, творческие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2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11" name="Прямая соединительная линия 10"/>
          <p:cNvSpPr/>
          <p:nvPr/>
        </p:nvSpPr>
        <p:spPr>
          <a:xfrm>
            <a:off x="1980000" y="3780000"/>
            <a:ext cx="0" cy="36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12" name="Прямая соединительная линия 11"/>
          <p:cNvSpPr/>
          <p:nvPr/>
        </p:nvSpPr>
        <p:spPr>
          <a:xfrm>
            <a:off x="5040000" y="3780000"/>
            <a:ext cx="0" cy="36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13" name="Прямая соединительная линия 12"/>
          <p:cNvSpPr/>
          <p:nvPr/>
        </p:nvSpPr>
        <p:spPr>
          <a:xfrm>
            <a:off x="8100000" y="3780000"/>
            <a:ext cx="0" cy="36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340000" y="1620000"/>
            <a:ext cx="5400000" cy="720000"/>
          </a:xfrm>
          <a:prstGeom prst="rect">
            <a:avLst/>
          </a:pr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4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Деятельность  стратегиального чтеца объединяется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4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в три стадии и влючает в себя семь шагов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9" y="300960"/>
            <a:ext cx="9071640" cy="1354217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dirty="0"/>
              <a:t>Кластер </a:t>
            </a:r>
            <a:r>
              <a:rPr lang="ru-RU" dirty="0">
                <a:hlinkClick r:id="rId3" action="ppaction://hlinkfile"/>
              </a:rPr>
              <a:t>стратегий</a:t>
            </a:r>
            <a:r>
              <a:rPr lang="ru-RU" dirty="0"/>
              <a:t> чтения</a:t>
            </a:r>
            <a:br>
              <a:rPr lang="ru-RU" dirty="0"/>
            </a:br>
            <a:r>
              <a:rPr lang="ru-RU" dirty="0"/>
              <a:t>  </a:t>
            </a:r>
            <a:r>
              <a:rPr lang="ru-RU" sz="2400" dirty="0"/>
              <a:t>(п</a:t>
            </a:r>
            <a:r>
              <a:rPr lang="ru-RU" sz="2200" dirty="0"/>
              <a:t>о временному  отношению к тексту)</a:t>
            </a:r>
          </a:p>
        </p:txBody>
      </p:sp>
      <p:sp>
        <p:nvSpPr>
          <p:cNvPr id="3" name="Полилиния 2"/>
          <p:cNvSpPr/>
          <p:nvPr/>
        </p:nvSpPr>
        <p:spPr>
          <a:xfrm>
            <a:off x="4320000" y="4500000"/>
            <a:ext cx="1800000" cy="72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Стратегии</a:t>
            </a:r>
          </a:p>
        </p:txBody>
      </p:sp>
      <p:sp>
        <p:nvSpPr>
          <p:cNvPr id="4" name="Полилиния 3"/>
          <p:cNvSpPr/>
          <p:nvPr/>
        </p:nvSpPr>
        <p:spPr>
          <a:xfrm>
            <a:off x="2160000" y="4500000"/>
            <a:ext cx="1800000" cy="72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Предтекстовые</a:t>
            </a:r>
          </a:p>
        </p:txBody>
      </p:sp>
      <p:sp>
        <p:nvSpPr>
          <p:cNvPr id="5" name="Полилиния 4"/>
          <p:cNvSpPr/>
          <p:nvPr/>
        </p:nvSpPr>
        <p:spPr>
          <a:xfrm>
            <a:off x="6480000" y="4500000"/>
            <a:ext cx="1980000" cy="72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Послетекстовые</a:t>
            </a:r>
          </a:p>
        </p:txBody>
      </p:sp>
      <p:sp>
        <p:nvSpPr>
          <p:cNvPr id="6" name="Полилиния 5"/>
          <p:cNvSpPr/>
          <p:nvPr/>
        </p:nvSpPr>
        <p:spPr>
          <a:xfrm>
            <a:off x="4320000" y="3420000"/>
            <a:ext cx="1800000" cy="72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Текстовые</a:t>
            </a:r>
          </a:p>
        </p:txBody>
      </p:sp>
      <p:sp>
        <p:nvSpPr>
          <p:cNvPr id="7" name="Прямая соединительная линия 6"/>
          <p:cNvSpPr/>
          <p:nvPr/>
        </p:nvSpPr>
        <p:spPr>
          <a:xfrm>
            <a:off x="3960000" y="4860000"/>
            <a:ext cx="3600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8" name="Прямая соединительная линия 7"/>
          <p:cNvSpPr/>
          <p:nvPr/>
        </p:nvSpPr>
        <p:spPr>
          <a:xfrm>
            <a:off x="6120000" y="4860000"/>
            <a:ext cx="3600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9" name="Прямая соединительная линия 8"/>
          <p:cNvSpPr/>
          <p:nvPr/>
        </p:nvSpPr>
        <p:spPr>
          <a:xfrm>
            <a:off x="5220000" y="4140000"/>
            <a:ext cx="0" cy="36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1620000" y="5220000"/>
            <a:ext cx="720000" cy="54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1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1080000" y="4500000"/>
            <a:ext cx="720000" cy="54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2</a:t>
            </a:r>
          </a:p>
        </p:txBody>
      </p:sp>
      <p:sp>
        <p:nvSpPr>
          <p:cNvPr id="12" name="Полилиния 11"/>
          <p:cNvSpPr/>
          <p:nvPr/>
        </p:nvSpPr>
        <p:spPr>
          <a:xfrm>
            <a:off x="1620000" y="3780000"/>
            <a:ext cx="720000" cy="54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3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3660479" y="2730240"/>
            <a:ext cx="720000" cy="54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1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4860000" y="2520000"/>
            <a:ext cx="720000" cy="54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2</a:t>
            </a:r>
          </a:p>
        </p:txBody>
      </p:sp>
      <p:sp>
        <p:nvSpPr>
          <p:cNvPr id="15" name="Полилиния 14"/>
          <p:cNvSpPr/>
          <p:nvPr/>
        </p:nvSpPr>
        <p:spPr>
          <a:xfrm>
            <a:off x="5940000" y="2700000"/>
            <a:ext cx="720000" cy="54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3</a:t>
            </a:r>
          </a:p>
        </p:txBody>
      </p:sp>
      <p:sp>
        <p:nvSpPr>
          <p:cNvPr id="16" name="Полилиния 15"/>
          <p:cNvSpPr/>
          <p:nvPr/>
        </p:nvSpPr>
        <p:spPr>
          <a:xfrm>
            <a:off x="8460000" y="3780000"/>
            <a:ext cx="720000" cy="54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1</a:t>
            </a:r>
          </a:p>
        </p:txBody>
      </p:sp>
      <p:sp>
        <p:nvSpPr>
          <p:cNvPr id="17" name="Полилиния 16"/>
          <p:cNvSpPr/>
          <p:nvPr/>
        </p:nvSpPr>
        <p:spPr>
          <a:xfrm>
            <a:off x="8820000" y="4500000"/>
            <a:ext cx="720000" cy="54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2</a:t>
            </a:r>
          </a:p>
        </p:txBody>
      </p:sp>
      <p:sp>
        <p:nvSpPr>
          <p:cNvPr id="18" name="Полилиния 17"/>
          <p:cNvSpPr/>
          <p:nvPr/>
        </p:nvSpPr>
        <p:spPr>
          <a:xfrm>
            <a:off x="8640000" y="5220000"/>
            <a:ext cx="720000" cy="54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Tahoma" pitchFamily="2"/>
              </a:rPr>
              <a:t>3</a:t>
            </a:r>
          </a:p>
        </p:txBody>
      </p:sp>
      <p:sp>
        <p:nvSpPr>
          <p:cNvPr id="19" name="Прямая соединительная линия 18"/>
          <p:cNvSpPr/>
          <p:nvPr/>
        </p:nvSpPr>
        <p:spPr>
          <a:xfrm>
            <a:off x="4320000" y="3240000"/>
            <a:ext cx="360000" cy="18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20" name="Прямая соединительная линия 19"/>
          <p:cNvSpPr/>
          <p:nvPr/>
        </p:nvSpPr>
        <p:spPr>
          <a:xfrm>
            <a:off x="5220000" y="3060000"/>
            <a:ext cx="0" cy="36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21" name="Прямая соединительная линия 20"/>
          <p:cNvSpPr/>
          <p:nvPr/>
        </p:nvSpPr>
        <p:spPr>
          <a:xfrm flipH="1">
            <a:off x="5760000" y="3240000"/>
            <a:ext cx="360000" cy="18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22" name="Прямая соединительная линия 21"/>
          <p:cNvSpPr/>
          <p:nvPr/>
        </p:nvSpPr>
        <p:spPr>
          <a:xfrm>
            <a:off x="2160000" y="4320000"/>
            <a:ext cx="360000" cy="18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23" name="Прямая соединительная линия 22"/>
          <p:cNvSpPr/>
          <p:nvPr/>
        </p:nvSpPr>
        <p:spPr>
          <a:xfrm>
            <a:off x="1800000" y="4860000"/>
            <a:ext cx="3600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24" name="Прямая соединительная линия 23"/>
          <p:cNvSpPr/>
          <p:nvPr/>
        </p:nvSpPr>
        <p:spPr>
          <a:xfrm flipV="1">
            <a:off x="2340000" y="5220000"/>
            <a:ext cx="360000" cy="18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25" name="Прямая соединительная линия 24"/>
          <p:cNvSpPr/>
          <p:nvPr/>
        </p:nvSpPr>
        <p:spPr>
          <a:xfrm flipH="1">
            <a:off x="8100000" y="4320000"/>
            <a:ext cx="540000" cy="18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26" name="Прямая соединительная линия 25"/>
          <p:cNvSpPr/>
          <p:nvPr/>
        </p:nvSpPr>
        <p:spPr>
          <a:xfrm>
            <a:off x="8460000" y="4860000"/>
            <a:ext cx="3600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  <p:sp>
        <p:nvSpPr>
          <p:cNvPr id="27" name="Прямая соединительная линия 26"/>
          <p:cNvSpPr/>
          <p:nvPr/>
        </p:nvSpPr>
        <p:spPr>
          <a:xfrm>
            <a:off x="8100000" y="5220000"/>
            <a:ext cx="540000" cy="18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SimSun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smtClean="0"/>
              <a:t>Стратегия </a:t>
            </a:r>
            <a:br>
              <a:rPr smtClean="0"/>
            </a:br>
            <a:r>
              <a:rPr smtClean="0"/>
              <a:t>"Следуй за персонажем книги"</a:t>
            </a:r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3254362" y="3136895"/>
            <a:ext cx="350046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СЛЕДУЙТЕ ЗА ПЕРСОНАЖЕМ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326328" y="2422515"/>
            <a:ext cx="235745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Что он/она делают?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326328" y="3779837"/>
            <a:ext cx="235745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О чем он/она думают?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83386" y="5137159"/>
            <a:ext cx="2714644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Насколько он/она вовлечены в действие (конфликт)?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54428" y="5994415"/>
            <a:ext cx="235745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Как он/она изменяются?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8280" y="5065721"/>
            <a:ext cx="2928958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5. Какие действия предпринимают другие действующие лица в отношении героя?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8280" y="3708399"/>
            <a:ext cx="235745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6. Что о нем/о ней говорят другие?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8280" y="2351077"/>
            <a:ext cx="235745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7. Что они делают?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6254758" y="2851143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826262" y="4065589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611816" y="4851407"/>
            <a:ext cx="78581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4540246" y="5422911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 flipV="1">
            <a:off x="3611552" y="4922845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>
            <a:off x="2897172" y="406558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0800000">
            <a:off x="3111486" y="2779705"/>
            <a:ext cx="107157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Технологическая  карта занятия</a:t>
            </a:r>
            <a:br>
              <a:rPr lang="ru-RU" sz="3600" dirty="0" smtClean="0"/>
            </a:br>
            <a:r>
              <a:rPr lang="ru-RU" sz="3600" dirty="0" smtClean="0"/>
              <a:t>(пример)</a:t>
            </a:r>
            <a:endParaRPr lang="ru-RU" sz="3600" dirty="0"/>
          </a:p>
        </p:txBody>
      </p:sp>
      <p:graphicFrame>
        <p:nvGraphicFramePr>
          <p:cNvPr id="5" name="Group 2"/>
          <p:cNvGraphicFramePr>
            <a:graphicFrameLocks noGrp="1"/>
          </p:cNvGraphicFramePr>
          <p:nvPr/>
        </p:nvGraphicFramePr>
        <p:xfrm>
          <a:off x="396840" y="1636697"/>
          <a:ext cx="9429817" cy="5808420"/>
        </p:xfrm>
        <a:graphic>
          <a:graphicData uri="http://schemas.openxmlformats.org/drawingml/2006/table">
            <a:tbl>
              <a:tblPr/>
              <a:tblGrid>
                <a:gridCol w="1785952"/>
                <a:gridCol w="1034932"/>
                <a:gridCol w="1179646"/>
                <a:gridCol w="1399448"/>
                <a:gridCol w="1208951"/>
                <a:gridCol w="1370144"/>
                <a:gridCol w="1450744"/>
              </a:tblGrid>
              <a:tr h="1160601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Этапы (стадии) </a:t>
                      </a:r>
                    </a:p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занятия</a:t>
                      </a:r>
                    </a:p>
                  </a:txBody>
                  <a:tcPr marL="90000" marR="90000" marT="57384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Время в минутах</a:t>
                      </a:r>
                    </a:p>
                  </a:txBody>
                  <a:tcPr marL="90000" marR="90000" marT="57384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Цель</a:t>
                      </a:r>
                    </a:p>
                  </a:txBody>
                  <a:tcPr marL="90000" marR="90000" marT="57384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Содержание занятия</a:t>
                      </a:r>
                    </a:p>
                  </a:txBody>
                  <a:tcPr marL="90000" marR="90000" marT="57384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Методы, приемы  и стратегии работы с текстом</a:t>
                      </a:r>
                    </a:p>
                  </a:txBody>
                  <a:tcPr marL="90000" marR="90000" marT="57384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Деятельность воспитателя</a:t>
                      </a:r>
                    </a:p>
                  </a:txBody>
                  <a:tcPr marL="90000" marR="90000" marT="57384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Деятельность воспитанников</a:t>
                      </a:r>
                    </a:p>
                  </a:txBody>
                  <a:tcPr marL="90000" marR="90000" marT="57384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1042352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Предтекстовый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 </a:t>
                      </a:r>
                    </a:p>
                  </a:txBody>
                  <a:tcPr marL="90000" marR="90000" marT="57384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5-7 мин.</a:t>
                      </a:r>
                    </a:p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Подготовка  детей к чтению  художественного текста, настрой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113875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Текстовый</a:t>
                      </a:r>
                    </a:p>
                  </a:txBody>
                  <a:tcPr marL="90000" marR="90000" marT="57384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10 мин.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Чтение  художественного текста вслух 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1453974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Послетекстовый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57384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10 мин.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Обсуждение прочитанного</a:t>
                      </a: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847916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Итог занятия</a:t>
                      </a:r>
                    </a:p>
                  </a:txBody>
                  <a:tcPr marL="90000" marR="90000" marT="57384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</a:tabLst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</a:endParaRPr>
                    </a:p>
                  </a:txBody>
                  <a:tcPr marL="90000" marR="90000" marT="62676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 l="15245" t="8362" r="18693" b="26834"/>
          <a:stretch>
            <a:fillRect/>
          </a:stretch>
        </p:blipFill>
        <p:spPr>
          <a:xfrm>
            <a:off x="5397501" y="1779573"/>
            <a:ext cx="3714777" cy="442915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 l="17649" t="9587" r="17638" b="23303"/>
          <a:stretch>
            <a:fillRect/>
          </a:stretch>
        </p:blipFill>
        <p:spPr>
          <a:xfrm>
            <a:off x="774442" y="1779572"/>
            <a:ext cx="3480052" cy="442915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Заголовок 3"/>
          <p:cNvSpPr txBox="1">
            <a:spLocks noGrp="1"/>
          </p:cNvSpPr>
          <p:nvPr>
            <p:ph type="title" idx="4294967295"/>
          </p:nvPr>
        </p:nvSpPr>
        <p:spPr>
          <a:xfrm>
            <a:off x="503999" y="345960"/>
            <a:ext cx="9071640" cy="117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/>
              <a:t>Библиография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 txBox="1">
            <a:spLocks noGrp="1"/>
          </p:cNvSpPr>
          <p:nvPr>
            <p:ph type="subTitle" idx="4294967295"/>
          </p:nvPr>
        </p:nvSpPr>
        <p:spPr>
          <a:xfrm>
            <a:off x="540000" y="1620000"/>
            <a:ext cx="9071640" cy="4989600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ru-RU" dirty="0"/>
              <a:t>- воспитание человека, который умел бы читать на протяжении всей жизни различные тексты, на разных языках по-разному, ставя перед собой различные цели, т.е. воспитание чтеца и читателя в одном человеке</a:t>
            </a:r>
          </a:p>
          <a:p>
            <a:pPr marL="0" lvl="0" indent="0" algn="ctr">
              <a:buNone/>
            </a:pPr>
            <a:endParaRPr lang="ru-RU" dirty="0"/>
          </a:p>
          <a:p>
            <a:pPr marL="0" lvl="0" indent="0" algn="ctr">
              <a:buNone/>
            </a:pPr>
            <a:r>
              <a:rPr lang="ru-RU" sz="2000" dirty="0" smtClean="0"/>
              <a:t>Обучение чтению предполагает решение коммуникативных задач на понимание, интерпретацию и оценку читаемого.</a:t>
            </a:r>
            <a:endParaRPr lang="ru-RU" sz="2000" dirty="0"/>
          </a:p>
        </p:txBody>
      </p:sp>
      <p:sp>
        <p:nvSpPr>
          <p:cNvPr id="3" name="Заголовок 2"/>
          <p:cNvSpPr txBox="1">
            <a:spLocks noGrp="1"/>
          </p:cNvSpPr>
          <p:nvPr>
            <p:ph type="title" idx="4294967295"/>
          </p:nvPr>
        </p:nvSpPr>
        <p:spPr>
          <a:xfrm>
            <a:off x="503999" y="345960"/>
            <a:ext cx="9071640" cy="117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/>
              <a:t>Цель обучения чтению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 txBox="1">
            <a:spLocks noGrp="1"/>
          </p:cNvSpPr>
          <p:nvPr>
            <p:ph type="subTitle" idx="4294967295"/>
          </p:nvPr>
        </p:nvSpPr>
        <p:spPr>
          <a:xfrm>
            <a:off x="539718" y="636565"/>
            <a:ext cx="9071640" cy="7319953"/>
          </a:xfrm>
        </p:spPr>
        <p:txBody>
          <a:bodyPr wrap="square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endParaRPr lang="ru-RU" dirty="0" smtClean="0"/>
          </a:p>
          <a:p>
            <a:pPr marL="0" lvl="0" indent="0" algn="ctr">
              <a:buNone/>
            </a:pPr>
            <a:endParaRPr smtClean="0"/>
          </a:p>
          <a:p>
            <a:pPr marL="0" lvl="0" indent="0" algn="ctr">
              <a:buNone/>
            </a:pPr>
            <a:r>
              <a:rPr smtClean="0"/>
              <a:t>Технология продуктивного чтения.</a:t>
            </a:r>
          </a:p>
          <a:p>
            <a:pPr marL="0" lvl="0" indent="0" algn="ctr">
              <a:buNone/>
            </a:pPr>
            <a:r>
              <a:rPr lang="ru-RU" dirty="0" smtClean="0"/>
              <a:t>Использование читательских стратегий </a:t>
            </a:r>
          </a:p>
          <a:p>
            <a:pPr marL="0" lvl="0" indent="0" algn="ctr">
              <a:buNone/>
            </a:pPr>
            <a:r>
              <a:rPr lang="ru-RU" dirty="0" smtClean="0"/>
              <a:t>в работе с текстом </a:t>
            </a:r>
            <a:endParaRPr lang="ru-RU" dirty="0"/>
          </a:p>
          <a:p>
            <a:pPr marL="0" lvl="0" indent="0" algn="ctr">
              <a:buNone/>
            </a:pPr>
            <a:endParaRPr lang="ru-RU" dirty="0"/>
          </a:p>
          <a:p>
            <a:pPr marL="0" lvl="0" indent="0" algn="ctr">
              <a:buNone/>
            </a:pPr>
            <a:endParaRPr lang="ru-RU" sz="1800" dirty="0"/>
          </a:p>
          <a:p>
            <a:pPr marL="0" lvl="0" indent="0" algn="ctr">
              <a:buNone/>
            </a:pPr>
            <a:endParaRPr lang="ru-RU" sz="1800" dirty="0"/>
          </a:p>
          <a:p>
            <a:pPr marL="0" lvl="0" indent="0" algn="ctr">
              <a:buNone/>
            </a:pPr>
            <a:endParaRPr lang="ru-RU" sz="1800" dirty="0"/>
          </a:p>
          <a:p>
            <a:pPr marL="0" lvl="0" indent="0" algn="ctr">
              <a:buNone/>
            </a:pPr>
            <a:r>
              <a:rPr lang="ru-RU" sz="1600" dirty="0"/>
              <a:t>                                                             Дейнеко И.В., </a:t>
            </a:r>
            <a:r>
              <a:rPr sz="1600" smtClean="0"/>
              <a:t>главный библиотекарь </a:t>
            </a:r>
            <a:r>
              <a:rPr lang="ru-RU" sz="1600" dirty="0" smtClean="0"/>
              <a:t> МБУК «ЦБС»</a:t>
            </a:r>
            <a:endParaRPr lang="ru-RU" sz="1600" dirty="0"/>
          </a:p>
          <a:p>
            <a:pPr marL="0" lvl="0" indent="0" algn="ctr">
              <a:buNone/>
            </a:pPr>
            <a:endParaRPr lang="ru-RU" sz="1600" dirty="0"/>
          </a:p>
          <a:p>
            <a:pPr marL="0" lvl="0" indent="0" algn="ctr">
              <a:buNone/>
            </a:pPr>
            <a:r>
              <a:rPr lang="ru-RU" sz="1600" dirty="0"/>
              <a:t>г. Лесосибирск, </a:t>
            </a:r>
            <a:r>
              <a:rPr lang="ru-RU" sz="1600" dirty="0" smtClean="0"/>
              <a:t> ноябрь  2016 </a:t>
            </a:r>
            <a:r>
              <a:rPr lang="ru-RU" sz="1600" dirty="0"/>
              <a:t>г.</a:t>
            </a:r>
          </a:p>
          <a:p>
            <a:pPr marL="0" lvl="0" indent="0" algn="ctr">
              <a:buNone/>
            </a:pPr>
            <a:endParaRPr lang="ru-RU" sz="1800" dirty="0"/>
          </a:p>
          <a:p>
            <a:pPr marL="0" lvl="0" indent="0" algn="ctr">
              <a:buNone/>
            </a:pPr>
            <a:endParaRPr lang="ru-RU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</a:t>
            </a:r>
            <a:r>
              <a:rPr smtClean="0"/>
              <a:t>лючевые задачи  стратегии развития 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18" y="2570435"/>
            <a:ext cx="9071640" cy="4989240"/>
          </a:xfrm>
        </p:spPr>
        <p:txBody>
          <a:bodyPr/>
          <a:lstStyle/>
          <a:p>
            <a:r>
              <a:rPr lang="ru-RU" dirty="0" smtClean="0"/>
              <a:t>О</a:t>
            </a:r>
            <a:r>
              <a:rPr smtClean="0"/>
              <a:t>бновление содержания и технологий образования </a:t>
            </a:r>
          </a:p>
          <a:p>
            <a:r>
              <a:rPr smtClean="0"/>
              <a:t>Формирование педагогических компетентностей</a:t>
            </a:r>
          </a:p>
          <a:p>
            <a:r>
              <a:rPr smtClean="0"/>
              <a:t>Получение нового образовательного результата</a:t>
            </a:r>
            <a:endParaRPr lang="ru-RU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ТЕХНОЛОГИЯ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/>
              <a:t>Это совокупность </a:t>
            </a:r>
            <a:r>
              <a:rPr lang="ru-RU" sz="4800" b="1" i="1" dirty="0" smtClean="0"/>
              <a:t>приемов, </a:t>
            </a:r>
            <a:r>
              <a:rPr lang="ru-RU" sz="4800" dirty="0" smtClean="0"/>
              <a:t>применяемых в каком-либо деле, мастерстве, искусстве</a:t>
            </a:r>
          </a:p>
          <a:p>
            <a:pPr marL="108000" indent="0" algn="r">
              <a:buNone/>
            </a:pPr>
            <a:r>
              <a:rPr lang="ru-RU" sz="4800" dirty="0" smtClean="0"/>
              <a:t>(Толковый словарь)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56532564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Педагогическая технология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Это содержательная  техника реализации учебного процесса. </a:t>
            </a:r>
          </a:p>
          <a:p>
            <a:pPr marL="108000" indent="0" algn="r">
              <a:buNone/>
            </a:pPr>
            <a:r>
              <a:rPr lang="ru-RU" sz="2800" dirty="0" smtClean="0"/>
              <a:t>(Беспалько В.П.)</a:t>
            </a:r>
          </a:p>
          <a:p>
            <a:pPr algn="l"/>
            <a:r>
              <a:rPr lang="ru-RU" sz="2800" dirty="0" smtClean="0"/>
              <a:t>Это совокупность психолого-педагогических установок, определяющих специальный набор и компановку форм, методов, способов, приемов обучения, воспитательных средств; она есть организационно-методический инструментарий педагогического процесса </a:t>
            </a:r>
          </a:p>
          <a:p>
            <a:pPr marL="108000" indent="0" algn="r">
              <a:buNone/>
            </a:pPr>
            <a:r>
              <a:rPr lang="ru-RU" sz="2800" dirty="0" smtClean="0"/>
              <a:t>(</a:t>
            </a:r>
            <a:r>
              <a:rPr lang="ru-RU" sz="2800" dirty="0" err="1" smtClean="0"/>
              <a:t>Б.Т.Лихачев</a:t>
            </a:r>
            <a:r>
              <a:rPr lang="ru-RU" sz="2800" dirty="0" smtClean="0"/>
              <a:t>)</a:t>
            </a:r>
          </a:p>
          <a:p>
            <a:pPr marL="108000" indent="0" algn="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666460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smtClean="0"/>
              <a:t>Технология продуктивного чтения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 smtClean="0"/>
              <a:t>Цель:</a:t>
            </a:r>
            <a:r>
              <a:rPr smtClean="0"/>
              <a:t> понимание текстовой информации, выраженной в явном и неявном виде.</a:t>
            </a:r>
          </a:p>
          <a:p>
            <a:r>
              <a:rPr b="1" smtClean="0"/>
              <a:t>Направленность</a:t>
            </a:r>
            <a:r>
              <a:rPr smtClean="0"/>
              <a:t> на формирование следующих умений:</a:t>
            </a:r>
          </a:p>
          <a:p>
            <a:pPr>
              <a:buNone/>
            </a:pPr>
            <a:r>
              <a:rPr lang="ru-RU" sz="2000" b="1" dirty="0" smtClean="0"/>
              <a:t>-   К</a:t>
            </a:r>
            <a:r>
              <a:rPr sz="2000" b="1" smtClean="0"/>
              <a:t>оммуникативных </a:t>
            </a:r>
            <a:r>
              <a:rPr sz="2000" smtClean="0"/>
              <a:t>(выражение своих мыслей (интерпретация), адекватное понимание собеседника (автора);</a:t>
            </a:r>
          </a:p>
          <a:p>
            <a:pPr>
              <a:buFontTx/>
              <a:buChar char="-"/>
            </a:pPr>
            <a:r>
              <a:rPr sz="2000" b="1" smtClean="0"/>
              <a:t>Познавательных </a:t>
            </a:r>
            <a:r>
              <a:rPr sz="2000" smtClean="0"/>
              <a:t>(извлечение информации из текста);</a:t>
            </a:r>
          </a:p>
          <a:p>
            <a:pPr>
              <a:buFontTx/>
              <a:buChar char="-"/>
            </a:pPr>
            <a:r>
              <a:rPr sz="2000" b="1" smtClean="0"/>
              <a:t>Личностных </a:t>
            </a:r>
            <a:r>
              <a:rPr sz="2000" smtClean="0"/>
              <a:t>(смысловое оценивание  текста);</a:t>
            </a:r>
          </a:p>
          <a:p>
            <a:pPr>
              <a:buFontTx/>
              <a:buChar char="-"/>
            </a:pPr>
            <a:r>
              <a:rPr sz="2000" b="1" smtClean="0"/>
              <a:t>Регулятивных </a:t>
            </a:r>
            <a:r>
              <a:rPr sz="2000" smtClean="0"/>
              <a:t>(умение работать по плану (алгоритму).</a:t>
            </a:r>
          </a:p>
          <a:p>
            <a:pPr>
              <a:buFontTx/>
              <a:buChar char="-"/>
            </a:pPr>
            <a:endParaRPr sz="2000" smtClean="0"/>
          </a:p>
          <a:p>
            <a:pPr>
              <a:buFontTx/>
              <a:buChar char="-"/>
            </a:pP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smtClean="0">
                <a:hlinkClick r:id="rId2" action="ppaction://hlinkfile"/>
              </a:rPr>
              <a:t>Три этапа </a:t>
            </a:r>
            <a:r>
              <a:rPr smtClean="0"/>
              <a:t>работы с текстом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 i="1" u="sng" smtClean="0"/>
              <a:t>1 этап </a:t>
            </a:r>
            <a:r>
              <a:rPr smtClean="0"/>
              <a:t>- </a:t>
            </a:r>
            <a:r>
              <a:rPr b="1" smtClean="0"/>
              <a:t>предтекстовый </a:t>
            </a:r>
            <a:r>
              <a:rPr smtClean="0"/>
              <a:t>(работа с текстом до чтения).</a:t>
            </a:r>
          </a:p>
          <a:p>
            <a:r>
              <a:rPr b="1" i="1" u="sng" smtClean="0"/>
              <a:t>2 этап </a:t>
            </a:r>
            <a:r>
              <a:rPr b="1" smtClean="0"/>
              <a:t>- текстовый </a:t>
            </a:r>
            <a:r>
              <a:rPr smtClean="0"/>
              <a:t>(работа с текстом во время чтения).</a:t>
            </a:r>
          </a:p>
          <a:p>
            <a:r>
              <a:rPr b="1" i="1" u="sng" smtClean="0"/>
              <a:t>3 этап </a:t>
            </a:r>
            <a:r>
              <a:rPr b="1" smtClean="0"/>
              <a:t>- послетекстовый </a:t>
            </a:r>
            <a:r>
              <a:rPr smtClean="0"/>
              <a:t>(работа с тексто после чтения).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9054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Технология продуктивного чтения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dirty="0" smtClean="0"/>
              <a:t>Цель:</a:t>
            </a:r>
            <a:r>
              <a:rPr lang="ru-RU" sz="2000" dirty="0" smtClean="0"/>
              <a:t> учим самостоятельно понимать текст.</a:t>
            </a:r>
            <a:br>
              <a:rPr lang="ru-RU" sz="2000" dirty="0" smtClean="0"/>
            </a:br>
            <a:r>
              <a:rPr lang="ru-RU" sz="2000" b="1" dirty="0" smtClean="0"/>
              <a:t>Средство:</a:t>
            </a:r>
            <a:r>
              <a:rPr lang="ru-RU" sz="2000" dirty="0" smtClean="0"/>
              <a:t> приемы (стратегии) освоения текста до чтения, во время чтения и после чтения.</a:t>
            </a:r>
            <a:endParaRPr lang="ru-RU" sz="20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393742" y="1732412"/>
            <a:ext cx="4454027" cy="90122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Традиционное занятие</a:t>
            </a:r>
            <a:endParaRPr lang="ru-RU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551253" y="2756124"/>
            <a:ext cx="4454027" cy="4595613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До чтения. </a:t>
            </a:r>
            <a:r>
              <a:rPr lang="ru-RU" sz="2000" dirty="0" smtClean="0">
                <a:solidFill>
                  <a:srgbClr val="FF0000"/>
                </a:solidFill>
              </a:rPr>
              <a:t>Библиотекарь (педагог)</a:t>
            </a:r>
            <a:r>
              <a:rPr lang="ru-RU" sz="2000" dirty="0" smtClean="0"/>
              <a:t> готовит к восприятию текста, например: «Сейчас я расскажу вам о писателе» или </a:t>
            </a:r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«Сегодня узнаем о …».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Во время чтения. </a:t>
            </a:r>
            <a:r>
              <a:rPr lang="ru-RU" sz="2000" dirty="0" smtClean="0">
                <a:solidFill>
                  <a:srgbClr val="FF0000"/>
                </a:solidFill>
              </a:rPr>
              <a:t>Библиотекарь (педагог) </a:t>
            </a:r>
            <a:r>
              <a:rPr lang="ru-RU" sz="2000" dirty="0" smtClean="0"/>
              <a:t>сам читает вслух новый текст, дети слушают.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После чтения.  </a:t>
            </a:r>
            <a:r>
              <a:rPr lang="ru-RU" sz="2000" dirty="0" smtClean="0"/>
              <a:t>Дети отвечают на вопросы </a:t>
            </a:r>
            <a:r>
              <a:rPr lang="ru-RU" sz="2000" dirty="0" smtClean="0">
                <a:solidFill>
                  <a:srgbClr val="FF0000"/>
                </a:solidFill>
              </a:rPr>
              <a:t>библиотекаря</a:t>
            </a: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(педагога) </a:t>
            </a:r>
            <a:r>
              <a:rPr lang="ru-RU" sz="2000" dirty="0" smtClean="0"/>
              <a:t>и перечитывают текст, по заданиям </a:t>
            </a:r>
            <a:r>
              <a:rPr lang="ru-RU" sz="2000" dirty="0" smtClean="0">
                <a:solidFill>
                  <a:srgbClr val="FF0000"/>
                </a:solidFill>
              </a:rPr>
              <a:t>библиотекаря (педагога).</a:t>
            </a:r>
          </a:p>
          <a:p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5276579" y="2126148"/>
            <a:ext cx="4455776" cy="50749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Продуктивное чтение</a:t>
            </a:r>
            <a:endParaRPr lang="ru-RU" sz="2800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5120818" y="2756124"/>
            <a:ext cx="4455776" cy="4331095"/>
          </a:xfrm>
        </p:spPr>
        <p:txBody>
          <a:bodyPr>
            <a:normAutofit fontScale="92500" lnSpcReduction="20000"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До чтения.</a:t>
            </a: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Дети </a:t>
            </a:r>
            <a:r>
              <a:rPr lang="ru-RU" sz="2000" dirty="0" smtClean="0"/>
              <a:t>прогнозируют содержание текста: </a:t>
            </a:r>
            <a:r>
              <a:rPr lang="ru-RU" sz="2000" dirty="0" smtClean="0">
                <a:solidFill>
                  <a:srgbClr val="00B050"/>
                </a:solidFill>
              </a:rPr>
              <a:t>«Предположите, о чем этот текст, по его названию… А иллюстрация подтверждает это?». </a:t>
            </a:r>
            <a:r>
              <a:rPr lang="ru-RU" sz="2000" dirty="0" smtClean="0"/>
              <a:t>Возникает мотивация к чтению.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Во время чтения. </a:t>
            </a:r>
            <a:r>
              <a:rPr lang="ru-RU" sz="2000" dirty="0" smtClean="0">
                <a:solidFill>
                  <a:srgbClr val="00B050"/>
                </a:solidFill>
              </a:rPr>
              <a:t>«Читаем и ведем диалог с автором: задаем вопросы, прогнозируем ответы, проверяем себя по тексту». </a:t>
            </a:r>
            <a:r>
              <a:rPr lang="ru-RU" sz="2000" dirty="0" smtClean="0"/>
              <a:t>Возникает </a:t>
            </a:r>
            <a:r>
              <a:rPr lang="ru-RU" sz="2000" dirty="0" smtClean="0">
                <a:solidFill>
                  <a:srgbClr val="FF0000"/>
                </a:solidFill>
              </a:rPr>
              <a:t>читательская</a:t>
            </a:r>
            <a:r>
              <a:rPr lang="ru-RU" sz="2000" dirty="0" smtClean="0"/>
              <a:t>  интерпретация </a:t>
            </a:r>
            <a:r>
              <a:rPr lang="ru-RU" sz="2000" dirty="0" smtClean="0">
                <a:solidFill>
                  <a:srgbClr val="FF0000"/>
                </a:solidFill>
              </a:rPr>
              <a:t>детей</a:t>
            </a:r>
            <a:r>
              <a:rPr lang="ru-RU" sz="2000" dirty="0" smtClean="0"/>
              <a:t> .</a:t>
            </a:r>
          </a:p>
          <a:p>
            <a:r>
              <a:rPr lang="ru-RU" sz="2000" b="1" dirty="0" smtClean="0">
                <a:solidFill>
                  <a:srgbClr val="0070C0"/>
                </a:solidFill>
              </a:rPr>
              <a:t>После чтения. </a:t>
            </a:r>
            <a:r>
              <a:rPr lang="ru-RU" sz="2000" dirty="0" smtClean="0"/>
              <a:t>Беседуем и уточняем позицию автора, сопоставляем ее с впечатлениями </a:t>
            </a:r>
            <a:r>
              <a:rPr lang="ru-RU" sz="2000" dirty="0" smtClean="0">
                <a:solidFill>
                  <a:srgbClr val="FF0000"/>
                </a:solidFill>
              </a:rPr>
              <a:t>детей. 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903</Words>
  <Application>Microsoft Office PowerPoint</Application>
  <PresentationFormat>Произвольный</PresentationFormat>
  <Paragraphs>136</Paragraphs>
  <Slides>17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Обычный</vt:lpstr>
      <vt:lpstr>Презентация PowerPoint</vt:lpstr>
      <vt:lpstr>Цель обучения чтению</vt:lpstr>
      <vt:lpstr>Презентация PowerPoint</vt:lpstr>
      <vt:lpstr>Ключевые задачи  стратегии развития образования</vt:lpstr>
      <vt:lpstr>ТЕХНОЛОГИЯ</vt:lpstr>
      <vt:lpstr>Педагогическая технология</vt:lpstr>
      <vt:lpstr>Технология продуктивного чтения</vt:lpstr>
      <vt:lpstr>Три этапа работы с текстом</vt:lpstr>
      <vt:lpstr>Технология продуктивного чтения Цель: учим самостоятельно понимать текст. Средство: приемы (стратегии) освоения текста до чтения, во время чтения и после чтения.</vt:lpstr>
      <vt:lpstr>Подготовка текста к продуктивному чтению</vt:lpstr>
      <vt:lpstr>Определение понятия «стратегия»</vt:lpstr>
      <vt:lpstr>Классификация стратегий:</vt:lpstr>
      <vt:lpstr>Модель стратегии чтения  (по временному  отношению к тексту)</vt:lpstr>
      <vt:lpstr>Кластер стратегий чтения   (по временному  отношению к тексту)</vt:lpstr>
      <vt:lpstr>Стратегия  "Следуй за персонажем книги"</vt:lpstr>
      <vt:lpstr>Технологическая  карта занятия (пример)</vt:lpstr>
      <vt:lpstr>Библиография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 user</dc:creator>
  <cp:lastModifiedBy>User</cp:lastModifiedBy>
  <cp:revision>30</cp:revision>
  <cp:lastPrinted>2012-12-11T17:38:02Z</cp:lastPrinted>
  <dcterms:created xsi:type="dcterms:W3CDTF">2012-12-10T15:18:45Z</dcterms:created>
  <dcterms:modified xsi:type="dcterms:W3CDTF">2016-11-30T03:06:14Z</dcterms:modified>
</cp:coreProperties>
</file>